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3" r:id="rId2"/>
    <p:sldId id="264" r:id="rId3"/>
    <p:sldId id="265" r:id="rId4"/>
    <p:sldId id="266" r:id="rId5"/>
    <p:sldId id="267" r:id="rId6"/>
    <p:sldId id="269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1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78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4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42781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2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8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1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3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6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03.03.2021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2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" y="0"/>
            <a:ext cx="12221552" cy="68580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anose="00000800000000000000" pitchFamily="50" charset="-5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599434" y="2649206"/>
            <a:ext cx="11071636" cy="954107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Меметические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 алгоритмы для обучения нейронных сетей: подход, основанный на алгоритме гравитационного поиска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736EB-4DDC-4291-BB99-4044E8921564}"/>
              </a:ext>
            </a:extLst>
          </p:cNvPr>
          <p:cNvSpPr txBox="1"/>
          <p:nvPr/>
        </p:nvSpPr>
        <p:spPr>
          <a:xfrm>
            <a:off x="6391408" y="4344220"/>
            <a:ext cx="5800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Студент гр. 3540901/02001	Бараев Д.Р.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anose="00000800000000000000" pitchFamily="50" charset="-52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Руководитель: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Доцент К.Т.Н.			Бендерская Е.Н.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ADAB3-A1C5-40B4-A81E-896240B805BC}"/>
              </a:ext>
            </a:extLst>
          </p:cNvPr>
          <p:cNvSpPr txBox="1"/>
          <p:nvPr/>
        </p:nvSpPr>
        <p:spPr>
          <a:xfrm>
            <a:off x="4646214" y="6224510"/>
            <a:ext cx="292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Times New Roman" panose="02020603050405020304" pitchFamily="18" charset="0"/>
              </a:rPr>
              <a:t>Санкт-Петербург 2021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2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2729366" y="591532"/>
            <a:ext cx="6733266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Постановка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3D3B7-04FD-446F-AEED-9ACA7EF5E866}"/>
              </a:ext>
            </a:extLst>
          </p:cNvPr>
          <p:cNvSpPr txBox="1"/>
          <p:nvPr/>
        </p:nvSpPr>
        <p:spPr>
          <a:xfrm>
            <a:off x="464881" y="1743987"/>
            <a:ext cx="11262236" cy="337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В данной работе рассматривается задача глобальной оптимизации многоэкстремальных функций с помощью алгоритма гравитационного поиска. Классический алгоритм является стохастическим и основан на гравитационном взаимодействии совокупностей масс и законах движения. На основе сил определяются векторы скорости и ускорения каждого зонда для дальнейшего его перемещения. Данный алгоритм схож с методом роя частиц, так как базируется на развитии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многоагентной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системы. Также изучается применение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меметических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подходов (MGSA и MCGSA) к сложной задаче машинного обучения, в частности к обучению FNN (нейронной сети с прямой связью)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4258239" y="417503"/>
            <a:ext cx="3675522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Стратегия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28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3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605F1-3BEF-452B-BBBE-9F80BB4C548F}"/>
              </a:ext>
            </a:extLst>
          </p:cNvPr>
          <p:cNvSpPr txBox="1"/>
          <p:nvPr/>
        </p:nvSpPr>
        <p:spPr>
          <a:xfrm>
            <a:off x="808913" y="1197716"/>
            <a:ext cx="10574174" cy="3734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GS оперирует двумя законами: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тяготения: каждая частица притягивает другие и сила притяжения между двумя частицами прямо пропорциональна произведению их масс и обратно пропорциональна расстоянию между ними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движения: текущая скорость любой частицы равна сумме части скорости в предыдущий момент времени и изменению скорости, которое равно силе, с которой воздействует система на частицу, деленной на инерциальную массу частицы.</a:t>
            </a:r>
          </a:p>
        </p:txBody>
      </p:sp>
      <p:pic>
        <p:nvPicPr>
          <p:cNvPr id="8" name="Объект 3">
            <a:extLst>
              <a:ext uri="{FF2B5EF4-FFF2-40B4-BE49-F238E27FC236}">
                <a16:creationId xmlns:a16="http://schemas.microsoft.com/office/drawing/2014/main" id="{E2D090C7-3D0B-46E4-B827-E5E73BA1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78" y="4495249"/>
            <a:ext cx="3076044" cy="21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808913" y="396810"/>
            <a:ext cx="105741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Последовательность шагов выполнения алгоритма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4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605F1-3BEF-452B-BBBE-9F80BB4C548F}"/>
              </a:ext>
            </a:extLst>
          </p:cNvPr>
          <p:cNvSpPr txBox="1"/>
          <p:nvPr/>
        </p:nvSpPr>
        <p:spPr>
          <a:xfrm>
            <a:off x="473441" y="1077916"/>
            <a:ext cx="11245118" cy="557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Г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енерация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системы случайным образом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О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пределение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приспособленности каждой частицы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О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бновление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значений гравитационной постоянной, лучшей и худшей частиц, а так же масс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одсчет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результирующей силы в различных направлениях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одсчет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ускорений и скоростей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О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бновление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позиций частиц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400" dirty="0">
                <a:solidFill>
                  <a:srgbClr val="000000"/>
                </a:solidFill>
                <a:latin typeface="BwSurco-Bold" panose="00000800000000000000" pitchFamily="50" charset="-52"/>
              </a:rPr>
              <a:t>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овторений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шагов 2 — 6 до выполнения критерия окончания (либо превышение максимального количества итераций, либо слишком малой изменение позиций).</a:t>
            </a:r>
          </a:p>
        </p:txBody>
      </p:sp>
    </p:spTree>
    <p:extLst>
      <p:ext uri="{BB962C8B-B14F-4D97-AF65-F5344CB8AC3E}">
        <p14:creationId xmlns:p14="http://schemas.microsoft.com/office/powerpoint/2010/main" val="39623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183284" y="389313"/>
            <a:ext cx="7829906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Меметичский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 алгоритм на основе GSA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6EE11-1AB6-4C5A-8969-22230043B283}"/>
              </a:ext>
            </a:extLst>
          </p:cNvPr>
          <p:cNvSpPr txBox="1"/>
          <p:nvPr/>
        </p:nvSpPr>
        <p:spPr>
          <a:xfrm>
            <a:off x="1240983" y="1536308"/>
            <a:ext cx="3148137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dirty="0">
                <a:solidFill>
                  <a:srgbClr val="000000"/>
                </a:solidFill>
                <a:latin typeface="BwSurco-Bold" panose="00000800000000000000" pitchFamily="50" charset="-52"/>
              </a:rPr>
              <a:t>Этап разведки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6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9050817-DCAF-4785-8E46-0E7353187411}"/>
              </a:ext>
            </a:extLst>
          </p:cNvPr>
          <p:cNvCxnSpPr>
            <a:cxnSpLocks/>
          </p:cNvCxnSpPr>
          <p:nvPr/>
        </p:nvCxnSpPr>
        <p:spPr>
          <a:xfrm>
            <a:off x="6021950" y="1400190"/>
            <a:ext cx="0" cy="46386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5729C38-8F52-438B-8FC9-020B9461448F}"/>
              </a:ext>
            </a:extLst>
          </p:cNvPr>
          <p:cNvCxnSpPr>
            <a:cxnSpLocks/>
          </p:cNvCxnSpPr>
          <p:nvPr/>
        </p:nvCxnSpPr>
        <p:spPr>
          <a:xfrm flipH="1">
            <a:off x="473440" y="2248401"/>
            <a:ext cx="11245119" cy="464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AD7777-298C-4E8E-BDB8-CF3228C29AA8}"/>
              </a:ext>
            </a:extLst>
          </p:cNvPr>
          <p:cNvSpPr txBox="1"/>
          <p:nvPr/>
        </p:nvSpPr>
        <p:spPr>
          <a:xfrm>
            <a:off x="7802882" y="1529112"/>
            <a:ext cx="3148137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dirty="0">
                <a:solidFill>
                  <a:srgbClr val="000000"/>
                </a:solidFill>
                <a:latin typeface="BwSurco-Bold" panose="00000800000000000000" pitchFamily="50" charset="-52"/>
              </a:rPr>
              <a:t>Этап эксплуатации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064A8E-EBFC-400E-96C3-09E9ECB8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14" y="2681565"/>
            <a:ext cx="4288224" cy="7767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1401EA4-CC9E-42B7-8473-1CEAC9E0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14" y="4425916"/>
            <a:ext cx="2713392" cy="7767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36E7DE-0E8E-48CD-A026-C589A47BE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14" y="5342594"/>
            <a:ext cx="2994799" cy="67624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1BD7E5-8646-4F46-A568-4D696E334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14" y="3539415"/>
            <a:ext cx="2066911" cy="7561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CBCC83-D957-4CF8-B7BD-B9D2604C32AE}"/>
              </a:ext>
            </a:extLst>
          </p:cNvPr>
          <p:cNvSpPr txBox="1"/>
          <p:nvPr/>
        </p:nvSpPr>
        <p:spPr>
          <a:xfrm>
            <a:off x="6430782" y="2504391"/>
            <a:ext cx="5287777" cy="341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>
                <a:solidFill>
                  <a:srgbClr val="000000"/>
                </a:solidFill>
                <a:latin typeface="BwSurco-Bold" panose="00000800000000000000" pitchFamily="50" charset="-52"/>
              </a:rPr>
              <a:t>Квази-ньютоновский метод (</a:t>
            </a:r>
            <a:r>
              <a:rPr lang="ru-RU" sz="2000" dirty="0">
                <a:solidFill>
                  <a:srgbClr val="000000"/>
                </a:solidFill>
                <a:latin typeface="BwSurco-Bold" panose="00000800000000000000" pitchFamily="50" charset="-52"/>
              </a:rPr>
              <a:t>BFGS)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>
                <a:solidFill>
                  <a:srgbClr val="000000"/>
                </a:solidFill>
                <a:latin typeface="BwSurco-Bold" panose="00000800000000000000" pitchFamily="50" charset="-52"/>
              </a:rPr>
              <a:t>В отличие от ньютоновских методов в </a:t>
            </a:r>
            <a:r>
              <a:rPr lang="ru-RU" dirty="0" err="1">
                <a:solidFill>
                  <a:srgbClr val="000000"/>
                </a:solidFill>
                <a:latin typeface="BwSurco-Bold" panose="00000800000000000000" pitchFamily="50" charset="-52"/>
              </a:rPr>
              <a:t>квазиньютоновских</a:t>
            </a:r>
            <a:r>
              <a:rPr lang="ru-RU" dirty="0">
                <a:solidFill>
                  <a:srgbClr val="000000"/>
                </a:solidFill>
                <a:latin typeface="BwSurco-Bold" panose="00000800000000000000" pitchFamily="50" charset="-52"/>
              </a:rPr>
              <a:t> не вычисляется напрямую гессиан функции, т.е. нет необходимости находить частные производные второго порядка. Вместо этого гессиан вычисляется приближенно, исходя из сделанных до этого шагов.</a:t>
            </a:r>
          </a:p>
        </p:txBody>
      </p:sp>
    </p:spTree>
    <p:extLst>
      <p:ext uri="{BB962C8B-B14F-4D97-AF65-F5344CB8AC3E}">
        <p14:creationId xmlns:p14="http://schemas.microsoft.com/office/powerpoint/2010/main" val="154426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996831" y="588446"/>
            <a:ext cx="6198337" cy="46166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Результаты тестирования алгоритма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5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809DEE-04F6-4614-976F-56969A5E7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81" y="1830243"/>
            <a:ext cx="4761849" cy="367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307AE4-F505-4877-88DC-0BA7BF5B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672" y="1830243"/>
            <a:ext cx="5056339" cy="367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47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808913" y="396810"/>
            <a:ext cx="105741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Основные выводы вычислительных экспериментов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22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wSurco-Bold" pitchFamily="50" charset="-52"/>
                <a:ea typeface="+mn-ea"/>
                <a:cs typeface="+mn-cs"/>
              </a:rPr>
              <a:t>7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Surco-Bold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605F1-3BEF-452B-BBBE-9F80BB4C548F}"/>
              </a:ext>
            </a:extLst>
          </p:cNvPr>
          <p:cNvSpPr txBox="1"/>
          <p:nvPr/>
        </p:nvSpPr>
        <p:spPr>
          <a:xfrm>
            <a:off x="473441" y="1077916"/>
            <a:ext cx="11245118" cy="5032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В ходе данной лабораторной работы провели сравнение между двумя алгоритмами: алгоритм гравитационного поиска и гибридный алгоритм гравитационного поиска с использованием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квазиньютоновского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 метода оптимизации. Гибридный алгоритм оказался быстрей и более точный в задачах оптимизации. Так же привел в сравнения и другие эвристические алгоритмы, но так как реализовать их я не смог то все результаты были взяты из статьи. При подборе хаотических карт для каждой функции выяснилось, что лучшей нет, для каждой задачи их нужно подбирать.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>
                <a:solidFill>
                  <a:srgbClr val="000000"/>
                </a:solidFill>
                <a:latin typeface="BwSurco-Bold" panose="00000800000000000000" pitchFamily="50" charset="-52"/>
              </a:rPr>
              <a:t>	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Выводы по алгоритму:</a:t>
            </a:r>
          </a:p>
          <a:p>
            <a:pPr marR="0" lvl="0" indent="539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•	Прост в реализации</a:t>
            </a:r>
          </a:p>
          <a:p>
            <a:pPr marR="0" lvl="0" indent="539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•	Метод достаточно точный</a:t>
            </a:r>
          </a:p>
          <a:p>
            <a:pPr marR="0" lvl="0" indent="539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•	Большая скорость сходимости</a:t>
            </a:r>
          </a:p>
          <a:p>
            <a:pPr marR="0" lvl="0" indent="539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•	Результаты лучше, чем у алгоритма гравитационного поиска</a:t>
            </a:r>
          </a:p>
          <a:p>
            <a:pPr marR="0" lvl="0" indent="539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wSurco-Bold" panose="00000800000000000000" pitchFamily="50" charset="-52"/>
                <a:ea typeface="+mn-ea"/>
                <a:cs typeface="+mn-cs"/>
              </a:rPr>
              <a:t>•	В среднем результаты лучше, чем у схожих эвристических алгоритмов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1882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465</Words>
  <Application>Microsoft Office PowerPoint</Application>
  <PresentationFormat>Широкоэкранный</PresentationFormat>
  <Paragraphs>43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BwSurco-Bold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79629538896</dc:creator>
  <cp:lastModifiedBy>Дамир Р Бараев</cp:lastModifiedBy>
  <cp:revision>32</cp:revision>
  <dcterms:created xsi:type="dcterms:W3CDTF">2020-02-14T17:31:08Z</dcterms:created>
  <dcterms:modified xsi:type="dcterms:W3CDTF">2021-03-03T18:06:27Z</dcterms:modified>
</cp:coreProperties>
</file>